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86" r:id="rId4"/>
    <p:sldId id="287" r:id="rId5"/>
    <p:sldId id="288" r:id="rId6"/>
    <p:sldId id="289" r:id="rId7"/>
    <p:sldId id="291" r:id="rId8"/>
    <p:sldId id="295" r:id="rId9"/>
    <p:sldId id="293" r:id="rId10"/>
    <p:sldId id="265" r:id="rId11"/>
    <p:sldId id="294" r:id="rId12"/>
    <p:sldId id="279" r:id="rId13"/>
  </p:sldIdLst>
  <p:sldSz cx="9144000" cy="5143500" type="screen16x9"/>
  <p:notesSz cx="6858000" cy="9144000"/>
  <p:embeddedFontLst>
    <p:embeddedFont>
      <p:font typeface="Dosis ExtraLight" panose="020B0604020202020204" charset="0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Titillium Web Light" panose="020B0604020202020204" charset="0"/>
      <p:regular r:id="rId21"/>
      <p:bold r:id="rId22"/>
      <p:italic r:id="rId23"/>
      <p:boldItalic r:id="rId24"/>
    </p:embeddedFont>
    <p:embeddedFont>
      <p:font typeface="Titillium Web" panose="020B0604020202020204" charset="0"/>
      <p:regular r:id="rId25"/>
      <p:bold r:id="rId26"/>
      <p:italic r:id="rId27"/>
      <p:boldItalic r:id="rId28"/>
    </p:embeddedFont>
    <p:embeddedFont>
      <p:font typeface="Barlow SemiBold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87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A28EFD-C747-4B63-B342-DE6663AAD031}">
  <a:tblStyle styleId="{F5A28EFD-C747-4B63-B342-DE6663AAD0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352322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99186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Google Shape;391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72737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Google Shape;391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9166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Google Shape;403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6" name="Google Shape;403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9144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4551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3293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7879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3037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8246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0668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269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9270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1566" name="Google Shape;1566;p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567" name="Google Shape;1567;p5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5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625" name="Google Shape;1625;p5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Google Shape;1687;p5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688" name="Google Shape;1688;p5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1790" name="Google Shape;1790;p5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6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43" name="Google Shape;1843;p6"/>
          <p:cNvSpPr txBox="1">
            <a:spLocks noGrp="1"/>
          </p:cNvSpPr>
          <p:nvPr>
            <p:ph type="body" idx="1"/>
          </p:nvPr>
        </p:nvSpPr>
        <p:spPr>
          <a:xfrm>
            <a:off x="718300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4" name="Google Shape;1844;p6"/>
          <p:cNvSpPr txBox="1">
            <a:spLocks noGrp="1"/>
          </p:cNvSpPr>
          <p:nvPr>
            <p:ph type="body" idx="2"/>
          </p:nvPr>
        </p:nvSpPr>
        <p:spPr>
          <a:xfrm>
            <a:off x="4156071" y="1762650"/>
            <a:ext cx="3242400" cy="30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845" name="Google Shape;1845;p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46" name="Google Shape;1846;p6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847" name="Google Shape;1847;p6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1904;p6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905" name="Google Shape;1905;p6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6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6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6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6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6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6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6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6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6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6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6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6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6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6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6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6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" name="Google Shape;1967;p6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968" name="Google Shape;1968;p6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6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6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6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6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6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6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6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9" name="Google Shape;2069;p6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070" name="Google Shape;2070;p6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" name="Google Shape;2955;p1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56" name="Google Shape;2956;p10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957" name="Google Shape;2957;p10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0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0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0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0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0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0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0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0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0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0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0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0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0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0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0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0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0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0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0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0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0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0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0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0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0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0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0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0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0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0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0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0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0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0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0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0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0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0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0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0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0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0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0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0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0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0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0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0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0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0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0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0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0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0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0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0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4" name="Google Shape;3014;p10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015" name="Google Shape;3015;p10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0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0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0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0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0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0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0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0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0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0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0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0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0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0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0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0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0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0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0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0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0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0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0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0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0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0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0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0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0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0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0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0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0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0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0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0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0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0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0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0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0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0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0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0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0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0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0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0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0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0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0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0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0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0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0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0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0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0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0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0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0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77" name="Google Shape;3077;p10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078" name="Google Shape;3078;p10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0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0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0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0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0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0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0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0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0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0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0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0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0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0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0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0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0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0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0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0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0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0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0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0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0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0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0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0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0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0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0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0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0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0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0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0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0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0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0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0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0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0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0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0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0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0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0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0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0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0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0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0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0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0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0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0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0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0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0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0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0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0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0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0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0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0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0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0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0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0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0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0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0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0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0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0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0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0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0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0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0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0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0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0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0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0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0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0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0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0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0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0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0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0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0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0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0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0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0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0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9" name="Google Shape;3179;p10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180" name="Google Shape;3180;p10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0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0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0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0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0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0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0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0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0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0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0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0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0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0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0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0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0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0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0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0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0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0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0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0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0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0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0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0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0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0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0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0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0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0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0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0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0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0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0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0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0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0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0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0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0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0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0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0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0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Google Shape;3231;p1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Google Shape;3232;p11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Google Shape;3289;p11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Google Shape;3290;p11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11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Google Shape;3353;p11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1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1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1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1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1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1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1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1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1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1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1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1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1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Google Shape;3454;p11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Google Shape;3455;p11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1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1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1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1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1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1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1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1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1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1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1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1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1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1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1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1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1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1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1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1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1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1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1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1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1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1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1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1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1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1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1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1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1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1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1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1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1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1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1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1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1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1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1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1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5" name="Google Shape;3505;p1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▪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▫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●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○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/>
              <a:buChar char="■"/>
              <a:defRPr sz="2400">
                <a:solidFill>
                  <a:schemeClr val="dk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6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kartik2112/fraud-detection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39251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4000" b="1" dirty="0"/>
              <a:t>INSGIHTS </a:t>
            </a:r>
            <a:r>
              <a:rPr lang="en-IN" sz="4000" b="1" dirty="0" smtClean="0"/>
              <a:t> &amp;</a:t>
            </a:r>
            <a:r>
              <a:rPr lang="en-IN" sz="4000" b="1" dirty="0"/>
              <a:t/>
            </a:r>
            <a:br>
              <a:rPr lang="en-IN" sz="4000" b="1" dirty="0"/>
            </a:br>
            <a:r>
              <a:rPr lang="en-IN" sz="4000" b="1" dirty="0" smtClean="0"/>
              <a:t>RECOMMENDATIONS</a:t>
            </a:r>
            <a:r>
              <a:rPr lang="en-IN" sz="4000" b="1" dirty="0"/>
              <a:t/>
            </a:r>
            <a:br>
              <a:rPr lang="en-IN" sz="4000" b="1" dirty="0"/>
            </a:br>
            <a:r>
              <a:rPr lang="en-IN" sz="4000" b="1" dirty="0"/>
              <a:t>FOR CREDIT CARD FRAUD </a:t>
            </a:r>
            <a:r>
              <a:rPr lang="en-IN" sz="4000" b="1" dirty="0" smtClean="0"/>
              <a:t>DETECTION</a:t>
            </a:r>
            <a:r>
              <a:rPr lang="en-IN" sz="4000" dirty="0" smtClean="0"/>
              <a:t/>
            </a:r>
            <a:br>
              <a:rPr lang="en-IN" sz="4000" dirty="0" smtClean="0"/>
            </a:br>
            <a:r>
              <a:rPr lang="en-IN" sz="4000" dirty="0"/>
              <a:t/>
            </a:r>
            <a:br>
              <a:rPr lang="en-IN" sz="4000" dirty="0"/>
            </a:br>
            <a:r>
              <a:rPr lang="en-IN" sz="2400" b="1" dirty="0" smtClean="0"/>
              <a:t>- </a:t>
            </a:r>
            <a:r>
              <a:rPr lang="en-IN" sz="2400" b="1" dirty="0"/>
              <a:t>Ashni </a:t>
            </a:r>
            <a:r>
              <a:rPr lang="en-IN" sz="2400" b="1" dirty="0" smtClean="0"/>
              <a:t>Damaria</a:t>
            </a:r>
            <a:endParaRPr sz="2400" b="1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79" r="29596"/>
          <a:stretch/>
        </p:blipFill>
        <p:spPr>
          <a:xfrm>
            <a:off x="0" y="0"/>
            <a:ext cx="3238500" cy="5143500"/>
          </a:xfrm>
          <a:prstGeom prst="rect">
            <a:avLst/>
          </a:prstGeom>
        </p:spPr>
      </p:pic>
      <p:sp>
        <p:nvSpPr>
          <p:cNvPr id="3915" name="Google Shape;3915;p22"/>
          <p:cNvSpPr txBox="1">
            <a:spLocks noGrp="1"/>
          </p:cNvSpPr>
          <p:nvPr>
            <p:ph type="body" idx="1"/>
          </p:nvPr>
        </p:nvSpPr>
        <p:spPr>
          <a:xfrm>
            <a:off x="3493182" y="1122178"/>
            <a:ext cx="3892901" cy="3173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</a:rPr>
              <a:t>Data set from Kaggle link.</a:t>
            </a:r>
          </a:p>
          <a:p>
            <a:pPr marL="742950" lvl="1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  <a:hlinkClick r:id="rId4"/>
              </a:rPr>
              <a:t>https://www.kaggle.com/kartik2112/fraud-detection</a:t>
            </a:r>
            <a:endParaRPr lang="en-IN" sz="1600" dirty="0">
              <a:latin typeface="Titillium Web"/>
              <a:ea typeface="Titillium Web"/>
              <a:cs typeface="Titillium Web"/>
            </a:endParaRPr>
          </a:p>
          <a:p>
            <a:pPr marL="285750" lvl="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</a:rPr>
              <a:t>Detailed supporting document for analysis &amp; model building</a:t>
            </a:r>
          </a:p>
          <a:p>
            <a:pPr marL="742950" lvl="1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</a:rPr>
              <a:t>Python file</a:t>
            </a:r>
          </a:p>
          <a:p>
            <a:pPr marL="285750" lvl="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</a:rPr>
              <a:t>Cost Benefit analysis</a:t>
            </a:r>
          </a:p>
          <a:p>
            <a:pPr marL="742950" lvl="1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</a:rPr>
              <a:t>Excel file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3917" name="Google Shape;3917;p2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6" name="Google Shape;3841;p14"/>
          <p:cNvSpPr txBox="1">
            <a:spLocks/>
          </p:cNvSpPr>
          <p:nvPr/>
        </p:nvSpPr>
        <p:spPr>
          <a:xfrm>
            <a:off x="3296092" y="94334"/>
            <a:ext cx="4635795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en-IN" b="1" dirty="0" smtClean="0"/>
              <a:t>Appendix – Data </a:t>
            </a:r>
            <a:r>
              <a:rPr lang="en-IN" b="1" dirty="0"/>
              <a:t>S</a:t>
            </a:r>
            <a:r>
              <a:rPr lang="en-IN" b="1" dirty="0" smtClean="0"/>
              <a:t>ources</a:t>
            </a:r>
            <a:endParaRPr lang="en-IN" b="1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5" name="Google Shape;3915;p22"/>
          <p:cNvSpPr txBox="1">
            <a:spLocks noGrp="1"/>
          </p:cNvSpPr>
          <p:nvPr>
            <p:ph type="body" idx="1"/>
          </p:nvPr>
        </p:nvSpPr>
        <p:spPr>
          <a:xfrm>
            <a:off x="3493182" y="1122178"/>
            <a:ext cx="3892901" cy="31733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</a:rPr>
              <a:t>12am – 6am is considered as early morning, 6am to 12 pm as morning, 12pm to 4pm as afternoon and 4pm to 12am as </a:t>
            </a:r>
            <a:r>
              <a:rPr lang="en-IN" sz="1600" dirty="0" smtClean="0">
                <a:latin typeface="Titillium Web"/>
                <a:ea typeface="Titillium Web"/>
                <a:cs typeface="Titillium Web"/>
              </a:rPr>
              <a:t>evening</a:t>
            </a:r>
            <a:endParaRPr lang="en-IN" sz="1600" dirty="0">
              <a:latin typeface="Titillium Web"/>
              <a:ea typeface="Titillium Web"/>
              <a:cs typeface="Titillium Web"/>
            </a:endParaRPr>
          </a:p>
          <a:p>
            <a:pPr marL="285750" lvl="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</a:rPr>
              <a:t>From latitudes &amp; longitudes, street, city &amp; zip codes can be </a:t>
            </a:r>
            <a:r>
              <a:rPr lang="en-IN" sz="1600" dirty="0" smtClean="0">
                <a:latin typeface="Titillium Web"/>
                <a:ea typeface="Titillium Web"/>
                <a:cs typeface="Titillium Web"/>
              </a:rPr>
              <a:t>recovered</a:t>
            </a:r>
            <a:endParaRPr lang="en-IN" sz="1600" dirty="0">
              <a:latin typeface="Titillium Web"/>
              <a:ea typeface="Titillium Web"/>
              <a:cs typeface="Titillium Web"/>
            </a:endParaRPr>
          </a:p>
          <a:p>
            <a:pPr marL="285750" lvl="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</a:rPr>
              <a:t>Credit cards </a:t>
            </a:r>
            <a:r>
              <a:rPr lang="en-IN" sz="1600" dirty="0" smtClean="0">
                <a:latin typeface="Titillium Web"/>
                <a:ea typeface="Titillium Web"/>
                <a:cs typeface="Titillium Web"/>
              </a:rPr>
              <a:t>having length in between 10 -19 digits are valid</a:t>
            </a:r>
            <a:br>
              <a:rPr lang="en-IN" sz="1600" dirty="0" smtClean="0">
                <a:latin typeface="Titillium Web"/>
                <a:ea typeface="Titillium Web"/>
                <a:cs typeface="Titillium Web"/>
              </a:rPr>
            </a:br>
            <a:endParaRPr lang="en-IN" sz="1600" dirty="0">
              <a:latin typeface="Titillium Web"/>
              <a:ea typeface="Titillium Web"/>
              <a:cs typeface="Titillium Web"/>
            </a:endParaRPr>
          </a:p>
          <a:p>
            <a:pPr marL="285750" lvl="0" indent="-285750">
              <a:buClr>
                <a:schemeClr val="dk1"/>
              </a:buClr>
              <a:buSzPts val="1100"/>
            </a:pPr>
            <a:endParaRPr lang="en-IN" sz="1600" dirty="0">
              <a:latin typeface="Titillium Web"/>
              <a:ea typeface="Titillium Web"/>
              <a:cs typeface="Titillium Web"/>
            </a:endParaRPr>
          </a:p>
        </p:txBody>
      </p:sp>
      <p:sp>
        <p:nvSpPr>
          <p:cNvPr id="3917" name="Google Shape;3917;p2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6" name="Google Shape;3841;p14"/>
          <p:cNvSpPr txBox="1">
            <a:spLocks/>
          </p:cNvSpPr>
          <p:nvPr/>
        </p:nvSpPr>
        <p:spPr>
          <a:xfrm>
            <a:off x="3296092" y="94334"/>
            <a:ext cx="4635795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en-IN" b="1" dirty="0"/>
              <a:t>Appendix- Assumptions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63" t="-219" r="1813" b="219"/>
          <a:stretch/>
        </p:blipFill>
        <p:spPr>
          <a:xfrm>
            <a:off x="-27295" y="-16051"/>
            <a:ext cx="323259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863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8" name="Google Shape;4038;p36"/>
          <p:cNvSpPr txBox="1">
            <a:spLocks noGrp="1"/>
          </p:cNvSpPr>
          <p:nvPr>
            <p:ph type="ctrTitle" idx="4294967295"/>
          </p:nvPr>
        </p:nvSpPr>
        <p:spPr>
          <a:xfrm>
            <a:off x="2110468" y="2089126"/>
            <a:ext cx="593474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 smtClean="0">
                <a:solidFill>
                  <a:srgbClr val="80BFB7"/>
                </a:solidFill>
              </a:rPr>
              <a:t>THANK YOU!</a:t>
            </a:r>
            <a:endParaRPr sz="6000" b="1" dirty="0">
              <a:solidFill>
                <a:srgbClr val="80BFB7"/>
              </a:solidFill>
            </a:endParaRPr>
          </a:p>
        </p:txBody>
      </p:sp>
      <p:sp>
        <p:nvSpPr>
          <p:cNvPr id="4041" name="Google Shape;4041;p3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427580" y="94334"/>
            <a:ext cx="174855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b="1" dirty="0"/>
              <a:t>Agenda</a:t>
            </a:r>
            <a:endParaRPr b="1" dirty="0"/>
          </a:p>
        </p:txBody>
      </p:sp>
      <p:sp>
        <p:nvSpPr>
          <p:cNvPr id="3843" name="Google Shape;3843;p14"/>
          <p:cNvSpPr txBox="1">
            <a:spLocks noGrp="1"/>
          </p:cNvSpPr>
          <p:nvPr>
            <p:ph type="body" idx="1"/>
          </p:nvPr>
        </p:nvSpPr>
        <p:spPr>
          <a:xfrm>
            <a:off x="581611" y="1129155"/>
            <a:ext cx="3643834" cy="31921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dirty="0" smtClean="0">
                <a:latin typeface="Titillium Web"/>
                <a:ea typeface="Titillium Web"/>
                <a:cs typeface="Titillium Web"/>
                <a:sym typeface="Titillium Web"/>
              </a:rPr>
              <a:t>Objective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dirty="0" smtClean="0">
                <a:latin typeface="Titillium Web"/>
                <a:ea typeface="Titillium Web"/>
                <a:cs typeface="Titillium Web"/>
                <a:sym typeface="Titillium Web"/>
              </a:rPr>
              <a:t>Background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dirty="0" smtClean="0">
                <a:latin typeface="Titillium Web"/>
                <a:ea typeface="Titillium Web"/>
                <a:cs typeface="Titillium Web"/>
                <a:sym typeface="Titillium Web"/>
              </a:rPr>
              <a:t>Data Methodology 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dirty="0" smtClean="0">
                <a:latin typeface="Titillium Web"/>
                <a:ea typeface="Titillium Web"/>
                <a:cs typeface="Titillium Web"/>
                <a:sym typeface="Titillium Web"/>
              </a:rPr>
              <a:t>Model Building &amp;  Evaluation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dirty="0" smtClean="0">
                <a:latin typeface="Titillium Web"/>
                <a:ea typeface="Titillium Web"/>
                <a:cs typeface="Titillium Web"/>
                <a:sym typeface="Titillium Web"/>
              </a:rPr>
              <a:t>Recommendations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dirty="0" smtClean="0">
                <a:latin typeface="Titillium Web"/>
                <a:ea typeface="Titillium Web"/>
                <a:cs typeface="Titillium Web"/>
                <a:sym typeface="Titillium Web"/>
              </a:rPr>
              <a:t>Appendix:</a:t>
            </a:r>
          </a:p>
          <a:p>
            <a:pPr marL="742950" lvl="1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 smtClean="0">
                <a:latin typeface="Titillium Web"/>
                <a:ea typeface="Titillium Web"/>
                <a:cs typeface="Titillium Web"/>
                <a:sym typeface="Titillium Web"/>
              </a:rPr>
              <a:t>Data Sources</a:t>
            </a:r>
          </a:p>
          <a:p>
            <a:pPr marL="742950" lvl="1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IN" dirty="0" smtClean="0">
                <a:latin typeface="Titillium Web"/>
                <a:ea typeface="Titillium Web"/>
                <a:cs typeface="Titillium Web"/>
                <a:sym typeface="Titillium Web"/>
              </a:rPr>
              <a:t>Assumptions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45" name="Google Shape;3845;p1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427580" y="94334"/>
            <a:ext cx="174855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b="1" dirty="0"/>
              <a:t>Objective</a:t>
            </a:r>
            <a:endParaRPr b="1" dirty="0"/>
          </a:p>
        </p:txBody>
      </p:sp>
      <p:sp>
        <p:nvSpPr>
          <p:cNvPr id="3843" name="Google Shape;3843;p14"/>
          <p:cNvSpPr txBox="1">
            <a:spLocks noGrp="1"/>
          </p:cNvSpPr>
          <p:nvPr>
            <p:ph type="body" idx="1"/>
          </p:nvPr>
        </p:nvSpPr>
        <p:spPr>
          <a:xfrm>
            <a:off x="576532" y="1269242"/>
            <a:ext cx="7216340" cy="31772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Root cause analysis  &amp; building machine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learning </a:t>
            </a: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models for early detection of fraudulent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activities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lang="en-IN" sz="1600"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Understanding financial implications of using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machine learning model </a:t>
            </a:r>
            <a:endParaRPr lang="en-IN" sz="1600"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lang="en-IN" sz="1600"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Determining important features which lead to a very high probability of the transaction being fraud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b="1"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45" name="Google Shape;3845;p1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67148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427580" y="94334"/>
            <a:ext cx="3159136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b="1" dirty="0"/>
              <a:t>Background</a:t>
            </a:r>
            <a:endParaRPr b="1" dirty="0"/>
          </a:p>
        </p:txBody>
      </p:sp>
      <p:sp>
        <p:nvSpPr>
          <p:cNvPr id="3843" name="Google Shape;3843;p14"/>
          <p:cNvSpPr txBox="1">
            <a:spLocks noGrp="1"/>
          </p:cNvSpPr>
          <p:nvPr>
            <p:ph type="body" idx="1"/>
          </p:nvPr>
        </p:nvSpPr>
        <p:spPr>
          <a:xfrm>
            <a:off x="640231" y="914313"/>
            <a:ext cx="6972681" cy="39038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Company has observed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significant </a:t>
            </a: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large no. of unauthorised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transactions, </a:t>
            </a: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causing huge revenue and profitability crisis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Such activities have been reported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during </a:t>
            </a: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non-peak and odd hours of the day leaving no room for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suspicion</a:t>
            </a:r>
            <a:endParaRPr lang="en-IN" sz="1600"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Long-term solution – build a fraud detection system using various ML algorithms </a:t>
            </a:r>
          </a:p>
          <a:p>
            <a:pPr marL="285750" indent="-285750">
              <a:buClr>
                <a:schemeClr val="dk1"/>
              </a:buClr>
              <a:buSzPts val="1100"/>
            </a:pPr>
            <a:endParaRPr sz="1600"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45" name="Google Shape;3845;p1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110" b="13188"/>
          <a:stretch/>
        </p:blipFill>
        <p:spPr>
          <a:xfrm>
            <a:off x="2193160" y="2680084"/>
            <a:ext cx="3917020" cy="227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001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427580" y="94334"/>
            <a:ext cx="532109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b="1" dirty="0"/>
              <a:t>Exploratory Data Analysis</a:t>
            </a:r>
            <a:endParaRPr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427580" y="1534015"/>
            <a:ext cx="7664199" cy="2857061"/>
            <a:chOff x="37821" y="1203274"/>
            <a:chExt cx="7664199" cy="2857061"/>
          </a:xfrm>
        </p:grpSpPr>
        <p:sp>
          <p:nvSpPr>
            <p:cNvPr id="8" name="TextBox 7"/>
            <p:cNvSpPr txBox="1"/>
            <p:nvPr/>
          </p:nvSpPr>
          <p:spPr>
            <a:xfrm>
              <a:off x="1425260" y="2538108"/>
              <a:ext cx="1066165" cy="712291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lvl="0" indent="0" algn="ctr" defTabSz="457200" eaLnBrk="1" fontAlgn="auto" latinLnBrk="0" hangingPunct="1">
                <a:buClrTx/>
                <a:buSzTx/>
                <a:buFont typeface="Arial"/>
                <a:buNone/>
                <a:tabLst/>
                <a:defRPr/>
              </a:pP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Skewness </a:t>
              </a:r>
              <a:r>
                <a:rPr lang="en-IN" sz="1200" kern="1200" dirty="0" smtClean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check</a:t>
              </a:r>
              <a:endParaRPr lang="en-IN" sz="1200" kern="1200" dirty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903688" y="2543982"/>
              <a:ext cx="1507963" cy="712291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>
                <a:buClrTx/>
              </a:pP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ADASYN &amp; </a:t>
              </a: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</a:rPr>
                <a:t>c</a:t>
              </a:r>
              <a:r>
                <a:rPr lang="en-IN" sz="1200" kern="1200" dirty="0" smtClean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lass weight</a:t>
              </a:r>
              <a:endParaRPr lang="en-IN" sz="1200" kern="1200" dirty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6295" y="2546758"/>
              <a:ext cx="1063170" cy="712291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lvl="0" indent="0" algn="ctr" defTabSz="457200" eaLnBrk="1" fontAlgn="auto" latinLnBrk="0" hangingPunct="1">
                <a:buClrTx/>
                <a:buSzTx/>
                <a:buFont typeface="Arial"/>
                <a:buNone/>
                <a:tabLst/>
                <a:defRPr/>
              </a:pP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Data imbalance check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506728" y="2545797"/>
              <a:ext cx="1195292" cy="712291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>
                <a:buClrTx/>
              </a:pP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Missing value </a:t>
              </a:r>
              <a:r>
                <a:rPr lang="en-IN" sz="1200" kern="1200" dirty="0" smtClean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check</a:t>
              </a:r>
              <a:endParaRPr lang="en-IN" sz="1200" kern="1200" dirty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1101557" y="1474122"/>
              <a:ext cx="265172" cy="189409"/>
            </a:xfrm>
            <a:prstGeom prst="rightArrow">
              <a:avLst/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425260" y="1211944"/>
              <a:ext cx="1066165" cy="641946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>
                <a:buClrTx/>
              </a:pPr>
              <a:r>
                <a:rPr lang="en-IN" sz="1200" kern="1200" dirty="0" smtClean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Transition </a:t>
              </a: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columns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94604" y="1211942"/>
              <a:ext cx="1541354" cy="641949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lvl="0" indent="0" algn="ctr" defTabSz="457200" eaLnBrk="1" fontAlgn="auto" latinLnBrk="0" hangingPunct="1">
                <a:buClrTx/>
                <a:buSzTx/>
                <a:buFont typeface="Arial"/>
                <a:buNone/>
                <a:tabLst/>
                <a:defRPr/>
              </a:pP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Drop </a:t>
              </a: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</a:rPr>
                <a:t>u</a:t>
              </a:r>
              <a:r>
                <a:rPr lang="en-IN" sz="1200" kern="1200" dirty="0" smtClean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nnecessary </a:t>
              </a: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columns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856295" y="1203274"/>
              <a:ext cx="1063170" cy="641949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>
                <a:buClrTx/>
              </a:pP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Drop </a:t>
              </a:r>
              <a:r>
                <a:rPr lang="en-IN" sz="1200" kern="1200" dirty="0" smtClean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duplicates</a:t>
              </a:r>
              <a:endParaRPr lang="en-IN" sz="1200" kern="1200" dirty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506728" y="1211942"/>
              <a:ext cx="1195292" cy="641948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lvl="0" indent="0" algn="ctr" defTabSz="457200" eaLnBrk="1" fontAlgn="auto" latinLnBrk="0" hangingPunct="1">
                <a:buClrTx/>
                <a:buSzTx/>
                <a:buFont typeface="Arial"/>
                <a:buNone/>
                <a:tabLst/>
                <a:defRPr/>
              </a:pP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Data </a:t>
              </a:r>
              <a:r>
                <a:rPr lang="en-IN" sz="1200" kern="1200" dirty="0" smtClean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checks</a:t>
              </a:r>
              <a:endParaRPr lang="en-IN" sz="1200" kern="1200" dirty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ight Arrow 16"/>
            <p:cNvSpPr/>
            <p:nvPr/>
          </p:nvSpPr>
          <p:spPr>
            <a:xfrm>
              <a:off x="2568644" y="1448722"/>
              <a:ext cx="265172" cy="189408"/>
            </a:xfrm>
            <a:prstGeom prst="rightArrow">
              <a:avLst/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Down Arrow 17"/>
            <p:cNvSpPr/>
            <p:nvPr/>
          </p:nvSpPr>
          <p:spPr>
            <a:xfrm>
              <a:off x="7007938" y="2011881"/>
              <a:ext cx="192872" cy="375924"/>
            </a:xfrm>
            <a:prstGeom prst="downArrow">
              <a:avLst/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Right Arrow 18"/>
            <p:cNvSpPr/>
            <p:nvPr/>
          </p:nvSpPr>
          <p:spPr>
            <a:xfrm>
              <a:off x="6016132" y="1379418"/>
              <a:ext cx="265172" cy="189408"/>
            </a:xfrm>
            <a:prstGeom prst="rightArrow">
              <a:avLst/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Right Arrow 19"/>
            <p:cNvSpPr/>
            <p:nvPr/>
          </p:nvSpPr>
          <p:spPr>
            <a:xfrm rot="10800000">
              <a:off x="6025810" y="2754528"/>
              <a:ext cx="265172" cy="189408"/>
            </a:xfrm>
            <a:prstGeom prst="rightArrow">
              <a:avLst/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Right Arrow 20"/>
            <p:cNvSpPr/>
            <p:nvPr/>
          </p:nvSpPr>
          <p:spPr>
            <a:xfrm rot="10800000">
              <a:off x="2550003" y="2754528"/>
              <a:ext cx="265172" cy="189408"/>
            </a:xfrm>
            <a:prstGeom prst="rightArrow">
              <a:avLst/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7822" y="1249578"/>
              <a:ext cx="995562" cy="604312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Checking basics</a:t>
              </a:r>
            </a:p>
          </p:txBody>
        </p:sp>
        <p:sp>
          <p:nvSpPr>
            <p:cNvPr id="23" name="Right Arrow 22"/>
            <p:cNvSpPr/>
            <p:nvPr/>
          </p:nvSpPr>
          <p:spPr>
            <a:xfrm>
              <a:off x="4502657" y="1448722"/>
              <a:ext cx="265172" cy="189408"/>
            </a:xfrm>
            <a:prstGeom prst="rightArrow">
              <a:avLst/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Right Arrow 23"/>
            <p:cNvSpPr/>
            <p:nvPr/>
          </p:nvSpPr>
          <p:spPr>
            <a:xfrm rot="10800000">
              <a:off x="4467831" y="2754528"/>
              <a:ext cx="265172" cy="189408"/>
            </a:xfrm>
            <a:prstGeom prst="rightArrow">
              <a:avLst/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Right Arrow 24"/>
            <p:cNvSpPr/>
            <p:nvPr/>
          </p:nvSpPr>
          <p:spPr>
            <a:xfrm rot="10800000">
              <a:off x="1089890" y="2754528"/>
              <a:ext cx="258478" cy="189408"/>
            </a:xfrm>
            <a:prstGeom prst="rightArrow">
              <a:avLst/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055023" y="3483645"/>
              <a:ext cx="1255130" cy="57669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lvl="0" indent="0" algn="ctr" defTabSz="457200" eaLnBrk="1" fontAlgn="auto" latinLnBrk="0" hangingPunct="1">
                <a:buClrTx/>
                <a:buSzTx/>
                <a:buFont typeface="Arial"/>
                <a:buNone/>
                <a:tabLst/>
                <a:defRPr/>
              </a:pP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Visualizations</a:t>
              </a:r>
            </a:p>
          </p:txBody>
        </p:sp>
        <p:sp>
          <p:nvSpPr>
            <p:cNvPr id="27" name="Bent-Up Arrow 26"/>
            <p:cNvSpPr/>
            <p:nvPr/>
          </p:nvSpPr>
          <p:spPr>
            <a:xfrm rot="5400000">
              <a:off x="937935" y="2906544"/>
              <a:ext cx="479570" cy="1500280"/>
            </a:xfrm>
            <a:prstGeom prst="bentUpArrow">
              <a:avLst>
                <a:gd name="adj1" fmla="val 25000"/>
                <a:gd name="adj2" fmla="val 21570"/>
                <a:gd name="adj3" fmla="val 25000"/>
              </a:avLst>
            </a:prstGeom>
            <a:noFill/>
            <a:ln w="28575" cap="flat" cmpd="sng" algn="ctr">
              <a:solidFill>
                <a:srgbClr val="0B87A1">
                  <a:alpha val="72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7821" y="2556730"/>
              <a:ext cx="963555" cy="712291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457200">
                <a:buClrTx/>
              </a:pPr>
              <a:r>
                <a:rPr lang="en-IN" sz="1200" kern="1200" dirty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Power </a:t>
              </a:r>
              <a:r>
                <a:rPr lang="en-IN" sz="1150" kern="1200" dirty="0">
                  <a:solidFill>
                    <a:schemeClr val="bg1"/>
                  </a:solidFill>
                  <a:latin typeface="Calibri" panose="020F0502020204030204"/>
                </a:rPr>
                <a:t>t</a:t>
              </a:r>
              <a:r>
                <a:rPr lang="en-IN" sz="1150" kern="1200" dirty="0" smtClean="0">
                  <a:solidFill>
                    <a:schemeClr val="bg1"/>
                  </a:solidFill>
                  <a:latin typeface="Calibri" panose="020F0502020204030204"/>
                  <a:ea typeface="+mn-ea"/>
                  <a:cs typeface="+mn-cs"/>
                </a:rPr>
                <a:t>ransform</a:t>
              </a:r>
              <a:endParaRPr lang="en-IN" sz="1150" kern="1200" dirty="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163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427580" y="94334"/>
            <a:ext cx="532109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b="1" dirty="0"/>
              <a:t>Findings Of </a:t>
            </a:r>
            <a:r>
              <a:rPr lang="en-IN" b="1" dirty="0" smtClean="0"/>
              <a:t>EDA</a:t>
            </a:r>
            <a:endParaRPr b="1" dirty="0"/>
          </a:p>
        </p:txBody>
      </p:sp>
      <p:sp>
        <p:nvSpPr>
          <p:cNvPr id="3843" name="Google Shape;3843;p14"/>
          <p:cNvSpPr txBox="1">
            <a:spLocks noGrp="1"/>
          </p:cNvSpPr>
          <p:nvPr>
            <p:ph type="body" idx="1"/>
          </p:nvPr>
        </p:nvSpPr>
        <p:spPr>
          <a:xfrm>
            <a:off x="4571999" y="2766181"/>
            <a:ext cx="3324225" cy="17693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500" dirty="0">
                <a:latin typeface="Titillium Web"/>
                <a:ea typeface="Titillium Web"/>
                <a:cs typeface="Titillium Web"/>
                <a:sym typeface="Titillium Web"/>
              </a:rPr>
              <a:t>One set of frauds that are happening have completely different latitudes &amp; longitudes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500" dirty="0">
                <a:latin typeface="Titillium Web"/>
                <a:ea typeface="Titillium Web"/>
                <a:cs typeface="Titillium Web"/>
                <a:sym typeface="Titillium Web"/>
              </a:rPr>
              <a:t>This can become an important factor to predict fraudulent transactions</a:t>
            </a:r>
          </a:p>
        </p:txBody>
      </p:sp>
      <p:sp>
        <p:nvSpPr>
          <p:cNvPr id="3845" name="Google Shape;3845;p1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" b="656"/>
          <a:stretch/>
        </p:blipFill>
        <p:spPr>
          <a:xfrm>
            <a:off x="554506" y="961260"/>
            <a:ext cx="3680669" cy="19764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0064" y="788164"/>
            <a:ext cx="3206161" cy="2046113"/>
          </a:xfrm>
          <a:prstGeom prst="rect">
            <a:avLst/>
          </a:prstGeom>
        </p:spPr>
      </p:pic>
      <p:sp>
        <p:nvSpPr>
          <p:cNvPr id="8" name="Google Shape;3843;p14"/>
          <p:cNvSpPr txBox="1">
            <a:spLocks noGrp="1"/>
          </p:cNvSpPr>
          <p:nvPr>
            <p:ph type="body" idx="1"/>
          </p:nvPr>
        </p:nvSpPr>
        <p:spPr>
          <a:xfrm>
            <a:off x="300780" y="2743200"/>
            <a:ext cx="3934396" cy="26079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500" dirty="0" smtClean="0">
                <a:latin typeface="Titillium Web"/>
                <a:ea typeface="Titillium Web"/>
                <a:cs typeface="Titillium Web"/>
                <a:sym typeface="Titillium Web"/>
              </a:rPr>
              <a:t>The occurrence of fraudulent transactions increases:</a:t>
            </a:r>
          </a:p>
          <a:p>
            <a:pPr marL="742950" lvl="1" indent="-285750">
              <a:buClr>
                <a:schemeClr val="dk1"/>
              </a:buClr>
              <a:buSzPts val="1100"/>
            </a:pPr>
            <a:r>
              <a:rPr lang="en-IN" sz="1500" dirty="0" smtClean="0">
                <a:latin typeface="Titillium Web"/>
                <a:ea typeface="Titillium Web"/>
                <a:cs typeface="Titillium Web"/>
                <a:sym typeface="Titillium Web"/>
              </a:rPr>
              <a:t> During  early </a:t>
            </a:r>
            <a:r>
              <a:rPr lang="en-IN" sz="1500" dirty="0">
                <a:latin typeface="Titillium Web"/>
                <a:ea typeface="Titillium Web"/>
                <a:cs typeface="Titillium Web"/>
                <a:sym typeface="Titillium Web"/>
              </a:rPr>
              <a:t>morning &amp; evening </a:t>
            </a:r>
            <a:r>
              <a:rPr lang="en-IN" sz="1500" dirty="0" smtClean="0">
                <a:latin typeface="Titillium Web"/>
                <a:ea typeface="Titillium Web"/>
                <a:cs typeface="Titillium Web"/>
                <a:sym typeface="Titillium Web"/>
              </a:rPr>
              <a:t>hours</a:t>
            </a:r>
          </a:p>
          <a:p>
            <a:pPr marL="742950" lvl="1" indent="-285750">
              <a:buClr>
                <a:schemeClr val="dk1"/>
              </a:buClr>
              <a:buSzPts val="1100"/>
            </a:pPr>
            <a:r>
              <a:rPr lang="en-IN" sz="1500" dirty="0" smtClean="0">
                <a:latin typeface="Titillium Web"/>
                <a:ea typeface="Titillium Web"/>
                <a:cs typeface="Titillium Web"/>
                <a:sym typeface="Titillium Web"/>
              </a:rPr>
              <a:t>While shopping </a:t>
            </a:r>
            <a:r>
              <a:rPr lang="en-IN" sz="1500" dirty="0">
                <a:latin typeface="Titillium Web"/>
                <a:ea typeface="Titillium Web"/>
                <a:cs typeface="Titillium Web"/>
                <a:sym typeface="Titillium Web"/>
              </a:rPr>
              <a:t>&amp; grocery </a:t>
            </a:r>
            <a:r>
              <a:rPr lang="en-IN" sz="1500" dirty="0" smtClean="0">
                <a:latin typeface="Titillium Web"/>
                <a:ea typeface="Titillium Web"/>
                <a:cs typeface="Titillium Web"/>
                <a:sym typeface="Titillium Web"/>
              </a:rPr>
              <a:t>transactions</a:t>
            </a:r>
            <a:endParaRPr lang="en-IN" sz="1500"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500" dirty="0" smtClean="0">
                <a:latin typeface="Titillium Web"/>
                <a:ea typeface="Titillium Web"/>
                <a:cs typeface="Titillium Web"/>
                <a:sym typeface="Titillium Web"/>
              </a:rPr>
              <a:t>Despite less transactions over week days, frequency of frauds is high</a:t>
            </a:r>
            <a:endParaRPr lang="en-IN" sz="1500"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28285375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427580" y="94334"/>
            <a:ext cx="532109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b="1" dirty="0"/>
              <a:t>Best Model: Decision </a:t>
            </a:r>
            <a:r>
              <a:rPr lang="en-IN" b="1" dirty="0" smtClean="0"/>
              <a:t>Tree</a:t>
            </a:r>
            <a:endParaRPr b="1" dirty="0"/>
          </a:p>
        </p:txBody>
      </p:sp>
      <p:sp>
        <p:nvSpPr>
          <p:cNvPr id="3843" name="Google Shape;3843;p14"/>
          <p:cNvSpPr txBox="1">
            <a:spLocks noGrp="1"/>
          </p:cNvSpPr>
          <p:nvPr>
            <p:ph type="body" idx="1"/>
          </p:nvPr>
        </p:nvSpPr>
        <p:spPr>
          <a:xfrm>
            <a:off x="533905" y="3096877"/>
            <a:ext cx="7057741" cy="16233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Three models were built: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Logistic (Linear), </a:t>
            </a: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Decision Trees &amp; Random Forests.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Area under curve (AUC) score </a:t>
            </a: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&amp; recall metric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were considered while choosing the best model</a:t>
            </a:r>
            <a:endParaRPr lang="en-IN" sz="1600"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>
                <a:latin typeface="Titillium Web"/>
                <a:ea typeface="Titillium Web"/>
                <a:cs typeface="Titillium Web"/>
                <a:sym typeface="Titillium Web"/>
              </a:rPr>
              <a:t>Decision Trees &amp; Random forests are at par with each other with DT’s out performing RF’s by </a:t>
            </a: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0.40%</a:t>
            </a:r>
            <a:endParaRPr lang="en-IN" sz="1600"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285750" indent="-285750">
              <a:buClr>
                <a:schemeClr val="dk1"/>
              </a:buClr>
              <a:buSzPts val="1100"/>
            </a:pPr>
            <a:endParaRPr sz="1600" b="1"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3845" name="Google Shape;3845;p1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888" y="951734"/>
            <a:ext cx="3777726" cy="225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905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8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1170" name="Google Shape;1170;p27"/>
          <p:cNvSpPr txBox="1">
            <a:spLocks noGrp="1"/>
          </p:cNvSpPr>
          <p:nvPr>
            <p:ph type="ctrTitle" idx="4294967295"/>
          </p:nvPr>
        </p:nvSpPr>
        <p:spPr>
          <a:xfrm>
            <a:off x="610304" y="3643417"/>
            <a:ext cx="4048125" cy="8953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/>
            <a:r>
              <a:rPr lang="en" b="1" dirty="0">
                <a:sym typeface="Barlow SemiBold"/>
              </a:rPr>
              <a:t>&gt; 40%</a:t>
            </a:r>
            <a:endParaRPr b="1" dirty="0">
              <a:sym typeface="Barlow SemiBold"/>
            </a:endParaRPr>
          </a:p>
        </p:txBody>
      </p:sp>
      <p:sp>
        <p:nvSpPr>
          <p:cNvPr id="1171" name="Google Shape;1171;p27"/>
          <p:cNvSpPr txBox="1">
            <a:spLocks noGrp="1"/>
          </p:cNvSpPr>
          <p:nvPr>
            <p:ph type="subTitle" idx="4294967295"/>
          </p:nvPr>
        </p:nvSpPr>
        <p:spPr>
          <a:xfrm>
            <a:off x="584427" y="4084295"/>
            <a:ext cx="4048125" cy="46196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 smtClean="0"/>
              <a:t>Savings!</a:t>
            </a:r>
            <a:endParaRPr sz="1600" dirty="0"/>
          </a:p>
        </p:txBody>
      </p:sp>
      <p:sp>
        <p:nvSpPr>
          <p:cNvPr id="1172" name="Google Shape;1172;p27"/>
          <p:cNvSpPr txBox="1">
            <a:spLocks noGrp="1"/>
          </p:cNvSpPr>
          <p:nvPr>
            <p:ph type="ctrTitle" idx="4294967295"/>
          </p:nvPr>
        </p:nvSpPr>
        <p:spPr>
          <a:xfrm>
            <a:off x="575212" y="2460107"/>
            <a:ext cx="4048125" cy="8953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" b="1" dirty="0">
                <a:sym typeface="Barlow SemiBold"/>
              </a:rPr>
              <a:t>1,73,287$</a:t>
            </a:r>
            <a:endParaRPr b="1" dirty="0">
              <a:sym typeface="Barlow SemiBold"/>
            </a:endParaRPr>
          </a:p>
        </p:txBody>
      </p:sp>
      <p:sp>
        <p:nvSpPr>
          <p:cNvPr id="1173" name="Google Shape;1173;p27"/>
          <p:cNvSpPr txBox="1">
            <a:spLocks noGrp="1"/>
          </p:cNvSpPr>
          <p:nvPr>
            <p:ph type="subTitle" idx="4294967295"/>
          </p:nvPr>
        </p:nvSpPr>
        <p:spPr>
          <a:xfrm>
            <a:off x="582374" y="2924355"/>
            <a:ext cx="4048125" cy="4635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 dirty="0" smtClean="0"/>
              <a:t>After Model Building</a:t>
            </a:r>
            <a:endParaRPr sz="1600" dirty="0"/>
          </a:p>
        </p:txBody>
      </p:sp>
      <p:sp>
        <p:nvSpPr>
          <p:cNvPr id="1169" name="Google Shape;1169;p27"/>
          <p:cNvSpPr txBox="1">
            <a:spLocks noGrp="1"/>
          </p:cNvSpPr>
          <p:nvPr>
            <p:ph type="subTitle" idx="4294967295"/>
          </p:nvPr>
        </p:nvSpPr>
        <p:spPr>
          <a:xfrm>
            <a:off x="609517" y="1794504"/>
            <a:ext cx="4048125" cy="4635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sz="1600" dirty="0" smtClean="0"/>
              <a:t>Before Model Building</a:t>
            </a:r>
            <a:endParaRPr sz="1600" dirty="0"/>
          </a:p>
        </p:txBody>
      </p:sp>
      <p:sp>
        <p:nvSpPr>
          <p:cNvPr id="1168" name="Google Shape;1168;p27"/>
          <p:cNvSpPr txBox="1">
            <a:spLocks noGrp="1"/>
          </p:cNvSpPr>
          <p:nvPr>
            <p:ph type="ctrTitle" idx="4294967295"/>
          </p:nvPr>
        </p:nvSpPr>
        <p:spPr>
          <a:xfrm>
            <a:off x="599092" y="1299881"/>
            <a:ext cx="4048125" cy="89376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ym typeface="Barlow SemiBold"/>
              </a:rPr>
              <a:t>4,26,783$</a:t>
            </a:r>
            <a:endParaRPr b="1" dirty="0">
              <a:sym typeface="Barlow SemiBold"/>
            </a:endParaRPr>
          </a:p>
        </p:txBody>
      </p:sp>
      <p:grpSp>
        <p:nvGrpSpPr>
          <p:cNvPr id="1175" name="Google Shape;1175;p27"/>
          <p:cNvGrpSpPr/>
          <p:nvPr/>
        </p:nvGrpSpPr>
        <p:grpSpPr>
          <a:xfrm>
            <a:off x="4425877" y="1534681"/>
            <a:ext cx="2852686" cy="3185519"/>
            <a:chOff x="2152775" y="305709"/>
            <a:chExt cx="4264823" cy="4762415"/>
          </a:xfrm>
        </p:grpSpPr>
        <p:grpSp>
          <p:nvGrpSpPr>
            <p:cNvPr id="1176" name="Google Shape;1176;p2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9" name="Google Shape;1189;p2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1190;p2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2" name="Google Shape;1192;p2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Google Shape;1193;p2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4" name="Google Shape;1194;p2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1195" name="Google Shape;1195;p2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2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2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202;p2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2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2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2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1206;p2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1207;p2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1208;p2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9" name="Google Shape;1209;p2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0" name="Google Shape;1210;p2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1" name="Google Shape;1211;p2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1212" name="Google Shape;1212;p2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3" name="Google Shape;1213;p2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4" name="Google Shape;1214;p2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1215;p2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1217;p2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1218;p2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2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2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2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2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2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5" name="Google Shape;1225;p2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1226;p2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1227;p2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8" name="Google Shape;1228;p2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1229" name="Google Shape;1229;p2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1230;p2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2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1232;p2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1233;p2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1234;p2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2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1236;p2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7" name="Google Shape;1237;p2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1238;p2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1239;p2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0" name="Google Shape;1240;p2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1" name="Google Shape;1241;p2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2" name="Google Shape;1242;p2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3" name="Google Shape;1243;p2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1244;p2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5" name="Google Shape;1245;p2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1246" name="Google Shape;1246;p2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7" name="Google Shape;1247;p2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2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2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2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2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2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1253;p2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1254;p2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2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2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2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2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2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1260;p2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1261;p2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2" name="Google Shape;1262;p2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1263" name="Google Shape;1263;p2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2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2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2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2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2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2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2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2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2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2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2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1275;p2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2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2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1278;p2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9" name="Google Shape;1279;p2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1280" name="Google Shape;1280;p2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2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2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2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2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2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2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2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1288;p2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2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1290;p2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1" name="Google Shape;1291;p2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1292;p2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2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1294;p2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5" name="Google Shape;1295;p2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96" name="Google Shape;1296;p2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2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2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2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2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01" name="Google Shape;1301;p2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1302" name="Google Shape;1302;p2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1303;p2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2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2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2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2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2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2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2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2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2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8" name="Google Shape;1318;p2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1319" name="Google Shape;1319;p2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2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2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6" name="Google Shape;1326;p2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2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2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2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2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2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5" name="Google Shape;1335;p2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1336" name="Google Shape;1336;p2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2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2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2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2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2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2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2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2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2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2" name="Google Shape;1352;p2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1353" name="Google Shape;1353;p2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2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2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2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2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2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2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2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2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2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2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2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2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2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2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9" name="Google Shape;1369;p2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1370" name="Google Shape;1370;p2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2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2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2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2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2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2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0" name="Google Shape;1380;p2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1381;p2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1383;p2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2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6" name="Google Shape;1386;p2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1387" name="Google Shape;1387;p2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2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2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2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2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2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2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2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7" name="Google Shape;1397;p2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8" name="Google Shape;1398;p2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9" name="Google Shape;1399;p2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0" name="Google Shape;1400;p2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1" name="Google Shape;1401;p2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2" name="Google Shape;1402;p2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3" name="Google Shape;1403;p2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1404" name="Google Shape;1404;p2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2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6" name="Google Shape;1406;p2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7" name="Google Shape;1407;p2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2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2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2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2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2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2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2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5" name="Google Shape;1415;p2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6" name="Google Shape;1416;p2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7" name="Google Shape;1417;p2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8" name="Google Shape;1418;p2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9" name="Google Shape;1419;p2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0" name="Google Shape;1420;p2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1421" name="Google Shape;1421;p2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2" name="Google Shape;1422;p2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3" name="Google Shape;1423;p2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4" name="Google Shape;1424;p2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5" name="Google Shape;1425;p2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6" name="Google Shape;1426;p2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7" name="Google Shape;1427;p2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8" name="Google Shape;1428;p2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9" name="Google Shape;1429;p2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0" name="Google Shape;1430;p2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1" name="Google Shape;1431;p2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2" name="Google Shape;1432;p2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3" name="Google Shape;1433;p2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4" name="Google Shape;1434;p2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5" name="Google Shape;1435;p2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6" name="Google Shape;1436;p2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37" name="Google Shape;1437;p2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1438" name="Google Shape;1438;p2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9" name="Google Shape;1439;p2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0" name="Google Shape;1440;p2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1" name="Google Shape;1441;p2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2" name="Google Shape;1442;p2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3" name="Google Shape;1443;p2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4" name="Google Shape;1444;p2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5" name="Google Shape;1445;p2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6" name="Google Shape;1446;p2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7" name="Google Shape;1447;p2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8" name="Google Shape;1448;p2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9" name="Google Shape;1449;p2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0" name="Google Shape;1450;p2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1" name="Google Shape;1451;p2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2" name="Google Shape;1452;p2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3" name="Google Shape;1453;p2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4" name="Google Shape;1454;p2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1455" name="Google Shape;1455;p2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2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7" name="Google Shape;1457;p2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8" name="Google Shape;1458;p2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9" name="Google Shape;1459;p2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0" name="Google Shape;1460;p2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1" name="Google Shape;1461;p2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2" name="Google Shape;1462;p2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3" name="Google Shape;1463;p2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4" name="Google Shape;1464;p2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5" name="Google Shape;1465;p2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6" name="Google Shape;1466;p2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7" name="Google Shape;1467;p2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8" name="Google Shape;1468;p2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9" name="Google Shape;1469;p2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0" name="Google Shape;1470;p2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1" name="Google Shape;1471;p2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1472" name="Google Shape;1472;p2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8" name="Google Shape;1488;p2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1489" name="Google Shape;1489;p2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5" name="Google Shape;1505;p2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1506" name="Google Shape;1506;p2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2" name="Google Shape;1522;p2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1523" name="Google Shape;1523;p2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9" name="Google Shape;1539;p2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6" name="Google Shape;1556;p2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1557" name="Google Shape;1557;p2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3" name="Google Shape;1573;p2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1574" name="Google Shape;1574;p2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0" name="Google Shape;1590;p2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1591" name="Google Shape;1591;p2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7" name="Google Shape;1607;p2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2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2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2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2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2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2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2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2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2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2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2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2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2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2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2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2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2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2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2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2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2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2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2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2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2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2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2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2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2" name="Google Shape;1682;p2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1683" name="Google Shape;1683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4" name="Google Shape;1684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5" name="Google Shape;1685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6" name="Google Shape;1686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7" name="Google Shape;1687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8" name="Google Shape;1688;p2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1689" name="Google Shape;1689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1690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1" name="Google Shape;1691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2" name="Google Shape;1692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endParaRPr sz="18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94" name="Google Shape;1694;p2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530297" y="385061"/>
            <a:ext cx="67681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chemeClr val="dk2"/>
              </a:buClr>
              <a:buSzPts val="3600"/>
            </a:pPr>
            <a:r>
              <a:rPr lang="en-IN" sz="3600" b="1" dirty="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rPr>
              <a:t>Financial Implications: Massive Savings</a:t>
            </a:r>
          </a:p>
        </p:txBody>
      </p:sp>
    </p:spTree>
    <p:extLst>
      <p:ext uri="{BB962C8B-B14F-4D97-AF65-F5344CB8AC3E}">
        <p14:creationId xmlns:p14="http://schemas.microsoft.com/office/powerpoint/2010/main" val="1188770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1" name="Google Shape;3841;p14"/>
          <p:cNvSpPr txBox="1">
            <a:spLocks noGrp="1"/>
          </p:cNvSpPr>
          <p:nvPr>
            <p:ph type="title"/>
          </p:nvPr>
        </p:nvSpPr>
        <p:spPr>
          <a:xfrm>
            <a:off x="198980" y="92754"/>
            <a:ext cx="7504308" cy="6686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b="1" dirty="0" smtClean="0"/>
              <a:t>Key Factors</a:t>
            </a:r>
            <a:endParaRPr b="1" dirty="0"/>
          </a:p>
        </p:txBody>
      </p:sp>
      <p:sp>
        <p:nvSpPr>
          <p:cNvPr id="3843" name="Google Shape;3843;p14"/>
          <p:cNvSpPr txBox="1">
            <a:spLocks noGrp="1"/>
          </p:cNvSpPr>
          <p:nvPr>
            <p:ph type="body" idx="1"/>
          </p:nvPr>
        </p:nvSpPr>
        <p:spPr>
          <a:xfrm>
            <a:off x="498505" y="3662500"/>
            <a:ext cx="3286728" cy="832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Amount of transaction</a:t>
            </a:r>
          </a:p>
        </p:txBody>
      </p:sp>
      <p:sp>
        <p:nvSpPr>
          <p:cNvPr id="3845" name="Google Shape;3845;p1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286" name="Google Shape;597;p17"/>
          <p:cNvGrpSpPr/>
          <p:nvPr/>
        </p:nvGrpSpPr>
        <p:grpSpPr>
          <a:xfrm>
            <a:off x="4756825" y="1320508"/>
            <a:ext cx="2268994" cy="2308011"/>
            <a:chOff x="2183550" y="65875"/>
            <a:chExt cx="4483981" cy="4807045"/>
          </a:xfrm>
        </p:grpSpPr>
        <p:sp>
          <p:nvSpPr>
            <p:cNvPr id="287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rgbClr val="00B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9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345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356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8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59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424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 smtClean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 smtClean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60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1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2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3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4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5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7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9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0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1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2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3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4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5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6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7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8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9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0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1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2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3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4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5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6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7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8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9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0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1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2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3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1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2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3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4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5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6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7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5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6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7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8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1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2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46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347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351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 smtClean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 smtClean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 smtClean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 smtClean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sz="1800" b="0" i="0" u="none" strike="noStrike" kern="0" cap="none" spc="0" normalizeH="0" baseline="0" noProof="0" smtClean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48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rgbClr val="007BB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9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B5D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0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rgbClr val="007BB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310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00B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007BB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007BB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9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340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42" name="Google Shape;1748;p30"/>
          <p:cNvGrpSpPr/>
          <p:nvPr/>
        </p:nvGrpSpPr>
        <p:grpSpPr>
          <a:xfrm>
            <a:off x="1352145" y="1451076"/>
            <a:ext cx="1757210" cy="2251815"/>
            <a:chOff x="2181300" y="231400"/>
            <a:chExt cx="4262637" cy="4762499"/>
          </a:xfrm>
        </p:grpSpPr>
        <p:sp>
          <p:nvSpPr>
            <p:cNvPr id="843" name="Google Shape;1749;p30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1750;p30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1751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1752;p30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1753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1754;p30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1755;p30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1756;p30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1757;p30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1758;p30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1759;p30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1760;p30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1761;p30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1762;p30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1763;p30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1764;p30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1765;p30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1766;p30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1767;p30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1768;p30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1769;p30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1770;p30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1771;p30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rgbClr val="00B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1772;p30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1773;p30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1774;p30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rgbClr val="00B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1775;p30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1776;p30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1777;p30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1778;p30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1779;p30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1780;p30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1781;p30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1782;p30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1783;p30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1784;p30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1785;p30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1786;p30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81" name="Google Shape;1787;p30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1033" name="Google Shape;1788;p30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4" name="Google Shape;1789;p30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5" name="Google Shape;1790;p30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6" name="Google Shape;1791;p30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7" name="Google Shape;1792;p30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8" name="Google Shape;1793;p30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9" name="Google Shape;1794;p30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1795;p30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796;p30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797;p30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798;p30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799;p30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1800;p30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6" name="Google Shape;1801;p30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7" name="Google Shape;1802;p30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8" name="Google Shape;1803;p30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9" name="Google Shape;1804;p30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2" name="Google Shape;1805;p30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1017" name="Google Shape;1806;p30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8" name="Google Shape;1807;p30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9" name="Google Shape;1808;p30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0" name="Google Shape;1809;p30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1" name="Google Shape;1810;p30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2" name="Google Shape;1811;p30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812;p30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1813;p30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814;p30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815;p30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7" name="Google Shape;1816;p30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8" name="Google Shape;1817;p30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818;p30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819;p30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1" name="Google Shape;1820;p30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2" name="Google Shape;1821;p30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3" name="Google Shape;1822;p30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1001" name="Google Shape;1823;p30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2" name="Google Shape;1824;p30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3" name="Google Shape;1825;p30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4" name="Google Shape;1826;p30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5" name="Google Shape;1827;p30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6" name="Google Shape;1828;p30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7" name="Google Shape;1829;p30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830;p30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1831;p30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0" name="Google Shape;1832;p30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1" name="Google Shape;1833;p30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834;p30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3" name="Google Shape;1835;p30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4" name="Google Shape;1836;p30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837;p30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6" name="Google Shape;1838;p30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4" name="Google Shape;1839;p30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985" name="Google Shape;1840;p30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6" name="Google Shape;1841;p30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7" name="Google Shape;1842;p30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8" name="Google Shape;1843;p30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9" name="Google Shape;1844;p30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0" name="Google Shape;1845;p30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1" name="Google Shape;1846;p30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2" name="Google Shape;1847;p30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3" name="Google Shape;1848;p30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1849;p30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1850;p30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6" name="Google Shape;1851;p30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7" name="Google Shape;1852;p30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8" name="Google Shape;1853;p30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9" name="Google Shape;1854;p30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0" name="Google Shape;1855;p30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5" name="Google Shape;1856;p30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969" name="Google Shape;1857;p30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1858;p30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1859;p30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1860;p30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1861;p30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1862;p30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1863;p30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1864;p30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1865;p30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1866;p30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1867;p30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1868;p30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1869;p30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1870;p30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1871;p30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1872;p30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6" name="Google Shape;1873;p30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952" name="Google Shape;1874;p30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3" name="Google Shape;1875;p30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4" name="Google Shape;1876;p30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5" name="Google Shape;1877;p30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6" name="Google Shape;1878;p30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1879;p30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8" name="Google Shape;1880;p30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9" name="Google Shape;1881;p30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0" name="Google Shape;1882;p30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1" name="Google Shape;1883;p30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1884;p30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1885;p30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4" name="Google Shape;1886;p30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5" name="Google Shape;1887;p30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6" name="Google Shape;1888;p30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1889;p30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1890;p30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7" name="Google Shape;1891;p30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936" name="Google Shape;1892;p30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1893;p30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1894;p30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1895;p30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0" name="Google Shape;1896;p30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1897;p30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1898;p30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3" name="Google Shape;1899;p30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4" name="Google Shape;1900;p30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5" name="Google Shape;1901;p30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6" name="Google Shape;1902;p30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7" name="Google Shape;1903;p30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8" name="Google Shape;1904;p30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9" name="Google Shape;1905;p30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0" name="Google Shape;1906;p30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1" name="Google Shape;1907;p30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8" name="Google Shape;1908;p30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919" name="Google Shape;1909;p30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0" name="Google Shape;1910;p30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1" name="Google Shape;1911;p30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2" name="Google Shape;1912;p30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3" name="Google Shape;1913;p30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4" name="Google Shape;1914;p30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5" name="Google Shape;1915;p30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6" name="Google Shape;1916;p30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7" name="Google Shape;1917;p30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8" name="Google Shape;1918;p30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9" name="Google Shape;1919;p30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0" name="Google Shape;1920;p30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1" name="Google Shape;1921;p30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2" name="Google Shape;1922;p30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1923;p30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1924;p30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1925;p30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89" name="Google Shape;1926;p30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1927;p30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1928;p30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1929;p30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1930;p30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1931;p30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1932;p30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1933;p30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1934;p30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1935;p30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1936;p30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1937;p30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1938;p30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1939;p30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rgbClr val="00B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1940;p30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1941;p30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1942;p30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1943;p30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1944;p30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rgbClr val="007BB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1945;p30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1946;p30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1947;p30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1948;p30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rgbClr val="00B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1949;p30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rgbClr val="00B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1950;p30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rgbClr val="00B5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1951;p30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1952;p30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1953;p30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1954;p30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1955;p30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6" name="Google Shape;3843;p14"/>
          <p:cNvSpPr txBox="1">
            <a:spLocks noGrp="1"/>
          </p:cNvSpPr>
          <p:nvPr>
            <p:ph type="body" idx="1"/>
          </p:nvPr>
        </p:nvSpPr>
        <p:spPr>
          <a:xfrm>
            <a:off x="4325678" y="3676664"/>
            <a:ext cx="3631795" cy="13556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Geography locations</a:t>
            </a:r>
          </a:p>
          <a:p>
            <a:pPr marL="742950" lvl="1" indent="-285750">
              <a:buClr>
                <a:schemeClr val="dk1"/>
              </a:buClr>
              <a:buSzPts val="1100"/>
            </a:pP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Merchant’s latitude &amp; longitude</a:t>
            </a:r>
          </a:p>
          <a:p>
            <a:pPr marL="742950" lvl="1" indent="-285750">
              <a:buClr>
                <a:schemeClr val="dk1"/>
              </a:buClr>
              <a:buSzPts val="1100"/>
            </a:pPr>
            <a:r>
              <a:rPr lang="en-IN" sz="1600" dirty="0" smtClean="0">
                <a:latin typeface="Titillium Web"/>
                <a:ea typeface="Titillium Web"/>
                <a:cs typeface="Titillium Web"/>
                <a:sym typeface="Titillium Web"/>
              </a:rPr>
              <a:t>Customer’s latitude &amp; longitude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4800" y="761357"/>
            <a:ext cx="69608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 Light"/>
              </a:rPr>
              <a:t>Features that play a major role in detecting fraud transactions:</a:t>
            </a:r>
          </a:p>
        </p:txBody>
      </p:sp>
    </p:spTree>
    <p:extLst>
      <p:ext uri="{BB962C8B-B14F-4D97-AF65-F5344CB8AC3E}">
        <p14:creationId xmlns:p14="http://schemas.microsoft.com/office/powerpoint/2010/main" val="22501366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387</Words>
  <Application>Microsoft Office PowerPoint</Application>
  <PresentationFormat>On-screen Show (16:9)</PresentationFormat>
  <Paragraphs>78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Dosis ExtraLight</vt:lpstr>
      <vt:lpstr>Calibri</vt:lpstr>
      <vt:lpstr>Titillium Web Light</vt:lpstr>
      <vt:lpstr>Titillium Web</vt:lpstr>
      <vt:lpstr>Barlow SemiBold</vt:lpstr>
      <vt:lpstr>Arial</vt:lpstr>
      <vt:lpstr>Mowbray template</vt:lpstr>
      <vt:lpstr>INSGIHTS  &amp; RECOMMENDATIONS FOR CREDIT CARD FRAUD DETECTION  - Ashni Damaria</vt:lpstr>
      <vt:lpstr>Agenda</vt:lpstr>
      <vt:lpstr>Objective</vt:lpstr>
      <vt:lpstr>Background</vt:lpstr>
      <vt:lpstr>Exploratory Data Analysis</vt:lpstr>
      <vt:lpstr>Findings Of EDA</vt:lpstr>
      <vt:lpstr>Best Model: Decision Tree</vt:lpstr>
      <vt:lpstr>&gt; 40%</vt:lpstr>
      <vt:lpstr>Key Factors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INSGIHTS  &amp; RECOMMENDATIONS FOR CREDIT CARD FRAUD DETECTION</dc:title>
  <dc:creator>Ashni</dc:creator>
  <cp:lastModifiedBy>Ashni</cp:lastModifiedBy>
  <cp:revision>41</cp:revision>
  <dcterms:modified xsi:type="dcterms:W3CDTF">2021-01-04T09:14:04Z</dcterms:modified>
</cp:coreProperties>
</file>